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219" r:id="rId1"/>
  </p:sldMasterIdLst>
  <p:notesMasterIdLst>
    <p:notesMasterId r:id="rId28"/>
  </p:notesMasterIdLst>
  <p:sldIdLst>
    <p:sldId id="256" r:id="rId2"/>
    <p:sldId id="281" r:id="rId3"/>
    <p:sldId id="258" r:id="rId4"/>
    <p:sldId id="280" r:id="rId5"/>
    <p:sldId id="259" r:id="rId6"/>
    <p:sldId id="260" r:id="rId7"/>
    <p:sldId id="262" r:id="rId8"/>
    <p:sldId id="261" r:id="rId9"/>
    <p:sldId id="263" r:id="rId10"/>
    <p:sldId id="264" r:id="rId11"/>
    <p:sldId id="285" r:id="rId12"/>
    <p:sldId id="289" r:id="rId13"/>
    <p:sldId id="290" r:id="rId14"/>
    <p:sldId id="265" r:id="rId15"/>
    <p:sldId id="267" r:id="rId16"/>
    <p:sldId id="268" r:id="rId17"/>
    <p:sldId id="269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86" r:id="rId26"/>
    <p:sldId id="279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5392D7-5B33-4770-A411-71C5FFD2F6E1}">
  <a:tblStyle styleId="{F85392D7-5B33-4770-A411-71C5FFD2F6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256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shay%20Pandya\Desktop\STEVENS\2nd%20SEM\CS%20513%20-%20Knowledge%20Discovery%20and%20Data%20Mining\Accuracy_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Accuracy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Naïve Bayes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75.17</c:v>
              </c:pt>
            </c:numLit>
          </c:val>
          <c:extLst>
            <c:ext xmlns:c16="http://schemas.microsoft.com/office/drawing/2014/chart" uri="{C3380CC4-5D6E-409C-BE32-E72D297353CC}">
              <c16:uniqueId val="{00000000-3B6B-4353-941F-8573280AFED7}"/>
            </c:ext>
          </c:extLst>
        </c:ser>
        <c:ser>
          <c:idx val="1"/>
          <c:order val="1"/>
          <c:tx>
            <c:v>KNN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78.11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B6B-4353-941F-8573280AFE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78.11</c:v>
              </c:pt>
            </c:numLit>
          </c:val>
          <c:extLst>
            <c:ext xmlns:c16="http://schemas.microsoft.com/office/drawing/2014/chart" uri="{C3380CC4-5D6E-409C-BE32-E72D297353CC}">
              <c16:uniqueId val="{00000002-3B6B-4353-941F-8573280AFED7}"/>
            </c:ext>
          </c:extLst>
        </c:ser>
        <c:ser>
          <c:idx val="2"/>
          <c:order val="2"/>
          <c:tx>
            <c:v>DTree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77.86</c:v>
              </c:pt>
            </c:numLit>
          </c:val>
          <c:extLst>
            <c:ext xmlns:c16="http://schemas.microsoft.com/office/drawing/2014/chart" uri="{C3380CC4-5D6E-409C-BE32-E72D297353CC}">
              <c16:uniqueId val="{00000003-3B6B-4353-941F-8573280AFED7}"/>
            </c:ext>
          </c:extLst>
        </c:ser>
        <c:ser>
          <c:idx val="3"/>
          <c:order val="3"/>
          <c:tx>
            <c:v>C5.0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86.28</c:v>
              </c:pt>
            </c:numLit>
          </c:val>
          <c:extLst>
            <c:ext xmlns:c16="http://schemas.microsoft.com/office/drawing/2014/chart" uri="{C3380CC4-5D6E-409C-BE32-E72D297353CC}">
              <c16:uniqueId val="{00000004-3B6B-4353-941F-8573280AFED7}"/>
            </c:ext>
          </c:extLst>
        </c:ser>
        <c:ser>
          <c:idx val="4"/>
          <c:order val="4"/>
          <c:tx>
            <c:v>Random Forest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95</c:v>
              </c:pt>
            </c:numLit>
          </c:val>
          <c:extLst>
            <c:ext xmlns:c16="http://schemas.microsoft.com/office/drawing/2014/chart" uri="{C3380CC4-5D6E-409C-BE32-E72D297353CC}">
              <c16:uniqueId val="{00000005-3B6B-4353-941F-8573280AFED7}"/>
            </c:ext>
          </c:extLst>
        </c:ser>
        <c:ser>
          <c:idx val="5"/>
          <c:order val="5"/>
          <c:tx>
            <c:v>Logistic Regression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59</c:v>
              </c:pt>
            </c:numLit>
          </c:val>
          <c:extLst>
            <c:ext xmlns:c16="http://schemas.microsoft.com/office/drawing/2014/chart" uri="{C3380CC4-5D6E-409C-BE32-E72D297353CC}">
              <c16:uniqueId val="{00000006-3B6B-4353-941F-8573280AFED7}"/>
            </c:ext>
          </c:extLst>
        </c:ser>
        <c:ser>
          <c:idx val="6"/>
          <c:order val="6"/>
          <c:tx>
            <c:v>AdaBoost</c:v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80</c:v>
              </c:pt>
            </c:numLit>
          </c:val>
          <c:extLst>
            <c:ext xmlns:c16="http://schemas.microsoft.com/office/drawing/2014/chart" uri="{C3380CC4-5D6E-409C-BE32-E72D297353CC}">
              <c16:uniqueId val="{00000007-3B6B-4353-941F-8573280AFED7}"/>
            </c:ext>
          </c:extLst>
        </c:ser>
        <c:ser>
          <c:idx val="7"/>
          <c:order val="7"/>
          <c:tx>
            <c:v>SVM (LK)</c:v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70</c:v>
              </c:pt>
            </c:numLit>
          </c:val>
          <c:extLst>
            <c:ext xmlns:c16="http://schemas.microsoft.com/office/drawing/2014/chart" uri="{C3380CC4-5D6E-409C-BE32-E72D297353CC}">
              <c16:uniqueId val="{00000008-3B6B-4353-941F-8573280AFED7}"/>
            </c:ext>
          </c:extLst>
        </c:ser>
        <c:ser>
          <c:idx val="8"/>
          <c:order val="8"/>
          <c:tx>
            <c:v>SVM (GK)</c:v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77</c:v>
              </c:pt>
            </c:numLit>
          </c:val>
          <c:extLst>
            <c:ext xmlns:c16="http://schemas.microsoft.com/office/drawing/2014/chart" uri="{C3380CC4-5D6E-409C-BE32-E72D297353CC}">
              <c16:uniqueId val="{00000009-3B6B-4353-941F-8573280AFED7}"/>
            </c:ext>
          </c:extLst>
        </c:ser>
        <c:ser>
          <c:idx val="9"/>
          <c:order val="9"/>
          <c:tx>
            <c:v>ANN</c:v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77.599999999999994</c:v>
              </c:pt>
            </c:numLit>
          </c:val>
          <c:extLst>
            <c:ext xmlns:c16="http://schemas.microsoft.com/office/drawing/2014/chart" uri="{C3380CC4-5D6E-409C-BE32-E72D297353CC}">
              <c16:uniqueId val="{0000000A-3B6B-4353-941F-8573280AFE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0618848"/>
        <c:axId val="570619264"/>
      </c:barChart>
      <c:catAx>
        <c:axId val="570618848"/>
        <c:scaling>
          <c:orientation val="minMax"/>
        </c:scaling>
        <c:delete val="1"/>
        <c:axPos val="b"/>
        <c:majorTickMark val="none"/>
        <c:minorTickMark val="none"/>
        <c:tickLblPos val="nextTo"/>
        <c:crossAx val="570619264"/>
        <c:crosses val="autoZero"/>
        <c:auto val="1"/>
        <c:lblAlgn val="ctr"/>
        <c:lblOffset val="100"/>
        <c:noMultiLvlLbl val="0"/>
      </c:catAx>
      <c:valAx>
        <c:axId val="570619264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7061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93d254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93d254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is the fundamental concept of wisdom of crowds: a large number of uncorrelated models operating as a committee will perform better than individual constituent models.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Therefore, a random forest classifier will have a higher accuracy as compared to a decision tree.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398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93d254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93d254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is the fundamental concept of wisdom of crowds: a large number of uncorrelated models operating as a committee will perform better than individual constituent models.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Therefore, a random forest classifier will have a higher accuracy as compared to a decision tree.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583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93d254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93d254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is the fundamental concept of wisdom of crowds: a large number of uncorrelated models operating as a committee will perform better than individual constituent models.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Therefore, a random forest classifier will have a higher accuracy as compared to a decision tree.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593d2561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593d2561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593d256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593d256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593d2561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593d2561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593d2561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593d2561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5d253e5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5d253e5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5d253e52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5d253e52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5d253e52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5d253e52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593d2543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593d2543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5d253e52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5d253e52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5d253e52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5d253e52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d253e52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d253e52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593d2561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593d2561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93d254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593d254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593d2561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593d2561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5e5da17f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5e5da17f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5e5da17f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5e5da17f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5e5da17f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5e5da17f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5e2675e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5e2675e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93d254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93d254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What is the fundamental concept of wisdom of crowds: a large number of uncorrelated models operating as a committee will perform better than individual constituent models.</a:t>
            </a:r>
            <a:r>
              <a:rPr lang="en" sz="7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Therefore, a random forest classifier will have a higher accuracy as compared to a decision tree.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45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97289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01844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06987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17199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41320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937113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315485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171301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956938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9100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935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10129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30065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20299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4766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91083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917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23213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31855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27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cran.r-project.org/web/packages/miceRanger/vignettes/miceAlgorithm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ataaspirant.com/handle-imbalanced-data-machine-learning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66216" y="1432560"/>
            <a:ext cx="7073824" cy="15865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CS-513</a:t>
            </a:r>
            <a:br>
              <a:rPr lang="en" dirty="0"/>
            </a:br>
            <a:br>
              <a:rPr lang="en" sz="2400" dirty="0"/>
            </a:br>
            <a:r>
              <a:rPr lang="en" sz="2700" dirty="0"/>
              <a:t>KNOWLEGDE DISCOVERY AND DATA MINING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Loan Default Risk Assessment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84584" y="339538"/>
            <a:ext cx="3124185" cy="105039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900"/>
              <a:t>Naïve Bayes</a:t>
            </a:r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484584" y="1539688"/>
            <a:ext cx="3123860" cy="314661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/>
              <a:t>Since Naïve Bayes can handle categorical data, all the columns representing categorical data were convert to factor.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/>
              <a:t>Apart from that, all the numeric values were normalized using Minmax normalization.</a:t>
            </a: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31534" y="478154"/>
            <a:ext cx="2443728" cy="2431651"/>
          </a:xfrm>
          <a:prstGeom prst="rect">
            <a:avLst/>
          </a:prstGeom>
          <a:noFill/>
          <a:effectLst/>
        </p:spPr>
      </p:pic>
      <p:pic>
        <p:nvPicPr>
          <p:cNvPr id="113" name="Google Shape;113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570807" y="3190749"/>
            <a:ext cx="4087103" cy="1369179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1" name="Oval 1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236221" y="449089"/>
            <a:ext cx="4838700" cy="65519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0000"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1"/>
                </a:solidFill>
              </a:rPr>
              <a:t>K-Nearest Neighbors</a:t>
            </a:r>
            <a:endParaRPr lang="en-US" sz="3900" b="0" i="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1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3" name="Freeform: Shape 14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Google Shape;122;p22"/>
          <p:cNvSpPr txBox="1"/>
          <p:nvPr/>
        </p:nvSpPr>
        <p:spPr>
          <a:xfrm>
            <a:off x="5488325" y="1293050"/>
            <a:ext cx="35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KNN Classification Tutorial using Sklearn Python - DataCamp">
            <a:extLst>
              <a:ext uri="{FF2B5EF4-FFF2-40B4-BE49-F238E27FC236}">
                <a16:creationId xmlns:a16="http://schemas.microsoft.com/office/drawing/2014/main" id="{84FF51F8-D604-4052-B9F1-8863FF0BF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39" y="3124251"/>
            <a:ext cx="2276784" cy="20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0A040D-FF56-4854-A585-4498C83140A2}"/>
              </a:ext>
            </a:extLst>
          </p:cNvPr>
          <p:cNvSpPr txBox="1"/>
          <p:nvPr/>
        </p:nvSpPr>
        <p:spPr>
          <a:xfrm>
            <a:off x="533400" y="1293050"/>
            <a:ext cx="4447356" cy="1667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Lazy Learner Algo -&gt; stores dataset and takes action while classification.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Gets input values -&gt; stores -&gt; classifies the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K = 3, 5,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94A848-0A43-4EBB-B82C-2F549078EAD9}"/>
              </a:ext>
            </a:extLst>
          </p:cNvPr>
          <p:cNvSpPr txBox="1"/>
          <p:nvPr/>
        </p:nvSpPr>
        <p:spPr>
          <a:xfrm>
            <a:off x="6008998" y="2602132"/>
            <a:ext cx="660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 = 3</a:t>
            </a:r>
            <a:endParaRPr lang="en-IN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406376-E077-42E5-B6CB-4122B3D95E5B}"/>
              </a:ext>
            </a:extLst>
          </p:cNvPr>
          <p:cNvSpPr txBox="1"/>
          <p:nvPr/>
        </p:nvSpPr>
        <p:spPr>
          <a:xfrm>
            <a:off x="5762882" y="4703861"/>
            <a:ext cx="660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 = 7</a:t>
            </a:r>
            <a:endParaRPr lang="en-IN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57A3A0-3187-47C9-997A-422C395FFC5B}"/>
              </a:ext>
            </a:extLst>
          </p:cNvPr>
          <p:cNvSpPr txBox="1"/>
          <p:nvPr/>
        </p:nvSpPr>
        <p:spPr>
          <a:xfrm>
            <a:off x="7609461" y="2602132"/>
            <a:ext cx="660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 = 5</a:t>
            </a:r>
            <a:endParaRPr lang="en-IN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5F3ED-504E-4480-9071-258D888DF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1788" y="757443"/>
            <a:ext cx="1724645" cy="1831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00528-951D-4CF8-B4CB-9AEDEA6452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9" y="3197720"/>
            <a:ext cx="4842516" cy="1099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FF2DE-CB1C-4C55-8F13-A5CEB845D5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1012" y="768201"/>
            <a:ext cx="1750827" cy="1809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466EC-E40E-4807-9F65-174443FC00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1628" y="2901575"/>
            <a:ext cx="1764677" cy="1802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230976-CDB7-46B9-B016-778E10FE90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2124" y="4406299"/>
            <a:ext cx="1950154" cy="6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09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1" name="Oval 1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86697" y="449089"/>
            <a:ext cx="4212163" cy="65519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9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Decision Tree</a:t>
            </a:r>
          </a:p>
        </p:txBody>
      </p:sp>
      <p:sp>
        <p:nvSpPr>
          <p:cNvPr id="141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3" name="Freeform: Shape 14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Google Shape;122;p22"/>
          <p:cNvSpPr txBox="1"/>
          <p:nvPr/>
        </p:nvSpPr>
        <p:spPr>
          <a:xfrm>
            <a:off x="5488325" y="1293050"/>
            <a:ext cx="35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0F8A37-583F-41FF-9CA2-3579D096D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7794" y="857665"/>
            <a:ext cx="3946206" cy="2324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58E487-E38B-4ADE-9164-E0ABA0A63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948" y="3391896"/>
            <a:ext cx="2382421" cy="495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F17B7-0FA7-443A-8601-1C34C7237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7794" y="3334269"/>
            <a:ext cx="1491407" cy="17835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A311D0-EE9E-48F5-9DC2-0535F8F97848}"/>
              </a:ext>
            </a:extLst>
          </p:cNvPr>
          <p:cNvSpPr txBox="1"/>
          <p:nvPr/>
        </p:nvSpPr>
        <p:spPr>
          <a:xfrm>
            <a:off x="486697" y="1293050"/>
            <a:ext cx="4229310" cy="328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Works on categorization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GINI Index -&gt; splitting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Predicting the results after categorizing the previous sub related tasks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Top – down approach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Accuracy -&gt; complexity of the tree formed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Rpart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IN" sz="1400" dirty="0">
                <a:solidFill>
                  <a:schemeClr val="bg1"/>
                </a:solidFill>
              </a:rPr>
              <a:t>-&gt; implementation of CART algorithm</a:t>
            </a:r>
            <a:r>
              <a:rPr lang="en-US" sz="1400" dirty="0">
                <a:solidFill>
                  <a:schemeClr val="bg1"/>
                </a:solidFill>
              </a:rPr>
              <a:t> (Classification and Regression Tree)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Handles numeric and nominal attributes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30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1" name="Oval 1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86697" y="449089"/>
            <a:ext cx="4212163" cy="65519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9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C5.0</a:t>
            </a:r>
          </a:p>
        </p:txBody>
      </p:sp>
      <p:sp>
        <p:nvSpPr>
          <p:cNvPr id="141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3" name="Freeform: Shape 14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Google Shape;122;p22"/>
          <p:cNvSpPr txBox="1"/>
          <p:nvPr/>
        </p:nvSpPr>
        <p:spPr>
          <a:xfrm>
            <a:off x="5488325" y="1293050"/>
            <a:ext cx="35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3DCD0-86EB-4432-BD19-FCF7735A0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030" y="832579"/>
            <a:ext cx="2490755" cy="2873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79C7F-80B5-43E4-A016-1E96E46EB7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6986" y="3846269"/>
            <a:ext cx="3748689" cy="297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B9E5C5-CF19-4A87-9C91-41DE284351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6986" y="4158630"/>
            <a:ext cx="2873554" cy="3007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E0777-E933-44D2-AFD7-0B775FA36FB9}"/>
              </a:ext>
            </a:extLst>
          </p:cNvPr>
          <p:cNvSpPr txBox="1"/>
          <p:nvPr/>
        </p:nvSpPr>
        <p:spPr>
          <a:xfrm>
            <a:off x="486697" y="1293050"/>
            <a:ext cx="3639061" cy="2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Only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Binary Tree or Multi branch tree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Uses Information gain -&gt; splitting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Estimates missing values as a function -&gt; other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0 -&gt; completely homogenous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1 -&gt; max amount of disorder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60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1" name="Oval 1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Model: Random forest</a:t>
            </a:r>
          </a:p>
        </p:txBody>
      </p:sp>
      <p:sp>
        <p:nvSpPr>
          <p:cNvPr id="141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3" name="Freeform: Shape 14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21" name="Google Shape;121;p2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707157" y="917088"/>
            <a:ext cx="2985104" cy="1992556"/>
          </a:xfrm>
          <a:prstGeom prst="rect">
            <a:avLst/>
          </a:prstGeom>
          <a:noFill/>
          <a:effectLst/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857250" indent="-2857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Before random forest we deal with categorical variables of age and loan_purpose through one hot encoding.</a:t>
            </a:r>
          </a:p>
          <a:p>
            <a:pPr marL="857250" indent="-2857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Random forest classifier consists of many individual trees that operate as an ensemble.</a:t>
            </a:r>
          </a:p>
          <a:p>
            <a:pPr marL="857250" indent="-2857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Based on the fundamental concept of wisdom of crowds</a:t>
            </a:r>
          </a:p>
          <a:p>
            <a:pPr marL="857250" indent="-2857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 marL="9144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  <a:p>
            <a:pPr marL="9144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488325" y="1293050"/>
            <a:ext cx="353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130;p23">
            <a:extLst>
              <a:ext uri="{FF2B5EF4-FFF2-40B4-BE49-F238E27FC236}">
                <a16:creationId xmlns:a16="http://schemas.microsoft.com/office/drawing/2014/main" id="{E11DBC58-B7AC-42F5-A2E4-C23D9675286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7157" y="3258737"/>
            <a:ext cx="3116326" cy="125492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486698" y="471949"/>
            <a:ext cx="3124882" cy="121674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BEBEB"/>
                </a:solidFill>
              </a:rPr>
              <a:t>Randomized Search and Grid Search: Used for hyperparameter tuning</a:t>
            </a:r>
          </a:p>
        </p:txBody>
      </p:sp>
      <p:sp>
        <p:nvSpPr>
          <p:cNvPr id="7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36" name="Google Shape;136;p24" descr="Diagram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0494" y="1488583"/>
            <a:ext cx="4087416" cy="2166330"/>
          </a:xfrm>
          <a:prstGeom prst="rect">
            <a:avLst/>
          </a:prstGeom>
          <a:noFill/>
          <a:effectLst/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6119BF-6CC3-4A45-929B-F94193B13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8" y="1828800"/>
            <a:ext cx="3124882" cy="28390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We have used Randomized Search alongside random forest, and Grid Search alongside logistic regression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484583" y="339538"/>
            <a:ext cx="7053542" cy="885533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Concept of bagging</a:t>
            </a:r>
          </a:p>
        </p:txBody>
      </p:sp>
      <p:sp>
        <p:nvSpPr>
          <p:cNvPr id="143" name="Google Shape;143;p25"/>
          <p:cNvSpPr txBox="1">
            <a:spLocks noGrp="1"/>
          </p:cNvSpPr>
          <p:nvPr>
            <p:ph idx="1"/>
          </p:nvPr>
        </p:nvSpPr>
        <p:spPr>
          <a:xfrm>
            <a:off x="87599" y="2499939"/>
            <a:ext cx="3422882" cy="1856245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45720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Where, f(x) are the different estimators alongside the base estimators and B is the Bootstrap sample split from the training data</a:t>
            </a:r>
          </a:p>
          <a:p>
            <a:pPr marL="45720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4911" y="1714890"/>
            <a:ext cx="1970882" cy="723488"/>
          </a:xfrm>
          <a:prstGeom prst="rect">
            <a:avLst/>
          </a:prstGeom>
          <a:noFill/>
          <a:effectLst/>
        </p:spPr>
      </p:pic>
      <p:pic>
        <p:nvPicPr>
          <p:cNvPr id="145" name="Google Shape;145;p2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8725" y="4184513"/>
            <a:ext cx="7843253" cy="619449"/>
          </a:xfrm>
          <a:prstGeom prst="rect">
            <a:avLst/>
          </a:prstGeom>
          <a:noFill/>
          <a:effectLst/>
        </p:spPr>
      </p:pic>
      <p:pic>
        <p:nvPicPr>
          <p:cNvPr id="144" name="Google Shape;144;p2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598080" y="1146669"/>
            <a:ext cx="5205510" cy="2706771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1403" y="2481514"/>
            <a:ext cx="4097922" cy="2536602"/>
          </a:xfrm>
          <a:prstGeom prst="rect">
            <a:avLst/>
          </a:prstGeom>
          <a:noFill/>
          <a:effectLst/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473725" y="466904"/>
            <a:ext cx="4553730" cy="6898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Model: Logistic Regression</a:t>
            </a:r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-5531425" y="5373375"/>
            <a:ext cx="9597300" cy="3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572000" y="2481513"/>
            <a:ext cx="3933022" cy="2536601"/>
          </a:xfrm>
          <a:prstGeom prst="rect">
            <a:avLst/>
          </a:prstGeom>
          <a:noFill/>
          <a:effectLst/>
        </p:spPr>
      </p:pic>
      <p:pic>
        <p:nvPicPr>
          <p:cNvPr id="6" name="Google Shape;162;p27">
            <a:extLst>
              <a:ext uri="{FF2B5EF4-FFF2-40B4-BE49-F238E27FC236}">
                <a16:creationId xmlns:a16="http://schemas.microsoft.com/office/drawing/2014/main" id="{07E40E71-AD9B-4150-8CE8-2F6C766DAD5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8442" y="125385"/>
            <a:ext cx="4682170" cy="212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14" name="Oval 1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86698" y="471949"/>
            <a:ext cx="3124882" cy="121674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Model: AdaBoost Classifier</a:t>
            </a:r>
          </a:p>
        </p:txBody>
      </p:sp>
      <p:sp>
        <p:nvSpPr>
          <p:cNvPr id="1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6" name="Freeform: Shape 12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69" name="Google Shape;169;p2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489236" y="2937970"/>
            <a:ext cx="4250728" cy="2101863"/>
          </a:xfrm>
          <a:prstGeom prst="rect">
            <a:avLst/>
          </a:prstGeom>
          <a:noFill/>
          <a:effectLst/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486698" y="1828800"/>
            <a:ext cx="3124882" cy="283906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</a:rPr>
              <a:t>An AdaBoost is a sequential ensemble classifier and is a boosting algorithm. 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</a:rPr>
              <a:t>It is highly adaptive in nature.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</a:endParaRPr>
          </a:p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15" name="Google Shape;175;p29">
            <a:extLst>
              <a:ext uri="{FF2B5EF4-FFF2-40B4-BE49-F238E27FC236}">
                <a16:creationId xmlns:a16="http://schemas.microsoft.com/office/drawing/2014/main" id="{014AAD8A-F66E-483B-8580-147B87D74CE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5672" y="1073889"/>
            <a:ext cx="4556941" cy="168067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123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142211" y="678942"/>
            <a:ext cx="3238474" cy="108356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SVM + Grid Search </a:t>
            </a:r>
            <a:b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4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2400" b="1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6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7" name="Freeform: Shape 189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560741" y="-439759"/>
            <a:ext cx="5143501" cy="6023018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8" name="Rectangle 191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41BA4-C6A6-4EFF-9521-546B48582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6564" y="1242441"/>
            <a:ext cx="2897794" cy="221056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Objective  : Maximize the margin(2w)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80686" y="1075535"/>
            <a:ext cx="5684389" cy="3569091"/>
          </a:xfrm>
          <a:prstGeom prst="rect">
            <a:avLst/>
          </a:prstGeom>
          <a:noFill/>
          <a:effectLst/>
        </p:spPr>
      </p:pic>
      <p:sp>
        <p:nvSpPr>
          <p:cNvPr id="183" name="Google Shape;183;p30"/>
          <p:cNvSpPr txBox="1"/>
          <p:nvPr/>
        </p:nvSpPr>
        <p:spPr>
          <a:xfrm>
            <a:off x="5982650" y="1303150"/>
            <a:ext cx="31197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87A1-DC77-4800-98BD-8542F509F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Prepared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014EB-5270-4E57-BC67-6F04EF765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347" y="3537466"/>
            <a:ext cx="1450964" cy="432197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Pranav Parekh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6F432D6-20AC-48C4-B077-E872534490EB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89347" y="3975735"/>
            <a:ext cx="1450964" cy="494392"/>
          </a:xfrm>
        </p:spPr>
        <p:txBody>
          <a:bodyPr/>
          <a:lstStyle/>
          <a:p>
            <a:pPr algn="ctr"/>
            <a:r>
              <a:rPr lang="en-US" dirty="0"/>
              <a:t>CWID: 10474370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190A71-3F8B-4948-82BA-4BF0E6F24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3104" y="3538341"/>
            <a:ext cx="2197894" cy="432197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Siddharth Pansuria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B46B1B-EA7A-4707-AA7C-89A8475F811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2307440" y="3969663"/>
            <a:ext cx="1629221" cy="494392"/>
          </a:xfrm>
        </p:spPr>
        <p:txBody>
          <a:bodyPr/>
          <a:lstStyle/>
          <a:p>
            <a:pPr algn="ctr"/>
            <a:r>
              <a:rPr lang="en-US" dirty="0"/>
              <a:t>CWID: 20005837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677CCB-1D95-435C-9BD1-6FC80D560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6661" y="3545217"/>
            <a:ext cx="2199085" cy="432197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Priyanka Shewale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FABAF49-8CFC-45FB-94D1-3B5541D84FD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011355" y="3969663"/>
            <a:ext cx="2201998" cy="494392"/>
          </a:xfrm>
        </p:spPr>
        <p:txBody>
          <a:bodyPr/>
          <a:lstStyle/>
          <a:p>
            <a:pPr algn="ctr"/>
            <a:r>
              <a:rPr lang="en-US" dirty="0"/>
              <a:t>CWID:10477984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AF8EA5D-0317-46E8-8C0D-36B80F3B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03" y="971099"/>
            <a:ext cx="1525294" cy="2566367"/>
          </a:xfrm>
          <a:prstGeom prst="rect">
            <a:avLst/>
          </a:prstGeom>
        </p:spPr>
      </p:pic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D2BE8EDF-FDDE-4A3E-AFD1-9480CB340261}"/>
              </a:ext>
            </a:extLst>
          </p:cNvPr>
          <p:cNvSpPr txBox="1">
            <a:spLocks/>
          </p:cNvSpPr>
          <p:nvPr/>
        </p:nvSpPr>
        <p:spPr>
          <a:xfrm>
            <a:off x="5773505" y="3537465"/>
            <a:ext cx="2199085" cy="4321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5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6858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35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0287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3716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7145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0574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4003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7432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Aashay Pandya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1A0DE5B1-5345-448B-AA50-BB00F08D129D}"/>
              </a:ext>
            </a:extLst>
          </p:cNvPr>
          <p:cNvSpPr txBox="1">
            <a:spLocks/>
          </p:cNvSpPr>
          <p:nvPr/>
        </p:nvSpPr>
        <p:spPr>
          <a:xfrm>
            <a:off x="5770592" y="3984290"/>
            <a:ext cx="2201998" cy="494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6858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7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0287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6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3716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6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7145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6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0574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6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4003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6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743200" indent="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675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dirty="0"/>
              <a:t>CWID: 10475833</a:t>
            </a:r>
          </a:p>
        </p:txBody>
      </p:sp>
      <p:pic>
        <p:nvPicPr>
          <p:cNvPr id="4" name="Picture 3" descr="A picture containing person, wall, indoor, shirt&#10;&#10;Description automatically generated">
            <a:extLst>
              <a:ext uri="{FF2B5EF4-FFF2-40B4-BE49-F238E27FC236}">
                <a16:creationId xmlns:a16="http://schemas.microsoft.com/office/drawing/2014/main" id="{F2FF07AC-7B4E-4F42-AF92-24CCA749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220" y="978849"/>
            <a:ext cx="1833119" cy="2566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4BD9E-72E3-458B-B55F-86F0B0A1D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6" y="978849"/>
            <a:ext cx="2113478" cy="2566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A7C7A-EDF3-4AAE-81EE-03E54765B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897" y="971098"/>
            <a:ext cx="2199085" cy="25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1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SVM</a:t>
            </a:r>
            <a:endParaRPr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CC84E8-980F-432A-BBF0-B9201FBC8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7298" y="1024299"/>
            <a:ext cx="3297254" cy="521133"/>
          </a:xfrm>
        </p:spPr>
        <p:txBody>
          <a:bodyPr/>
          <a:lstStyle/>
          <a:p>
            <a:r>
              <a:rPr lang="en-US" sz="2000" b="1" dirty="0"/>
              <a:t>Linear Kernel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2FD7-41E6-46FE-85B1-DB3DBB962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08156" y="1020936"/>
            <a:ext cx="3297256" cy="524496"/>
          </a:xfrm>
        </p:spPr>
        <p:txBody>
          <a:bodyPr>
            <a:normAutofit/>
          </a:bodyPr>
          <a:lstStyle/>
          <a:p>
            <a:r>
              <a:rPr lang="en-US" sz="1800" b="1" dirty="0"/>
              <a:t>Gaussian Kernel:</a:t>
            </a: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42" y="1448972"/>
            <a:ext cx="4395614" cy="346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156" y="1448971"/>
            <a:ext cx="4635844" cy="346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9143771" cy="3548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2815271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76593" y="549374"/>
            <a:ext cx="6259133" cy="2096979"/>
          </a:xfrm>
          <a:prstGeom prst="rect">
            <a:avLst/>
          </a:prstGeom>
          <a:noFill/>
          <a:effectLst/>
        </p:spPr>
      </p:pic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41649"/>
            <a:ext cx="9144000" cy="2101851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477687" y="3640759"/>
            <a:ext cx="6862012" cy="65102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6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Grid search Parameters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Multilayer Perceptron</a:t>
            </a:r>
            <a:endParaRPr b="1" dirty="0"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" y="1105724"/>
            <a:ext cx="5575285" cy="39305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4" name="Google Shape;204;p33"/>
          <p:cNvGraphicFramePr/>
          <p:nvPr>
            <p:extLst>
              <p:ext uri="{D42A27DB-BD31-4B8C-83A1-F6EECF244321}">
                <p14:modId xmlns:p14="http://schemas.microsoft.com/office/powerpoint/2010/main" val="2581008608"/>
              </p:ext>
            </p:extLst>
          </p:nvPr>
        </p:nvGraphicFramePr>
        <p:xfrm>
          <a:off x="5854100" y="1105725"/>
          <a:ext cx="2978200" cy="2011590"/>
        </p:xfrm>
        <a:graphic>
          <a:graphicData uri="http://schemas.openxmlformats.org/drawingml/2006/table">
            <a:tbl>
              <a:tblPr>
                <a:noFill/>
                <a:tableStyleId>{F85392D7-5B33-4770-A411-71C5FFD2F6E1}</a:tableStyleId>
              </a:tblPr>
              <a:tblGrid>
                <a:gridCol w="148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tx1"/>
                          </a:solidFill>
                        </a:rPr>
                        <a:t>Activation Function</a:t>
                      </a:r>
                      <a:endParaRPr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tx1"/>
                          </a:solidFill>
                        </a:rPr>
                        <a:t>Layer</a:t>
                      </a:r>
                      <a:endParaRPr sz="16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tx1"/>
                          </a:solidFill>
                        </a:rPr>
                        <a:t>Relu : max(0,val)</a:t>
                      </a:r>
                      <a:endParaRPr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tx1"/>
                          </a:solidFill>
                        </a:rPr>
                        <a:t>Hidden Layer</a:t>
                      </a:r>
                      <a:endParaRPr sz="16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tx1"/>
                          </a:solidFill>
                        </a:rPr>
                        <a:t>Sigmoid</a:t>
                      </a:r>
                      <a:endParaRPr sz="160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tx1"/>
                          </a:solidFill>
                        </a:rPr>
                        <a:t>: [0,1]</a:t>
                      </a:r>
                      <a:endParaRPr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tx1"/>
                          </a:solidFill>
                        </a:rPr>
                        <a:t>Output Layer</a:t>
                      </a:r>
                      <a:endParaRPr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2263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ANN Results :</a:t>
            </a:r>
            <a:endParaRPr b="1" dirty="0"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00" y="572700"/>
            <a:ext cx="3970150" cy="22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727" y="572700"/>
            <a:ext cx="4297174" cy="44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57900"/>
            <a:ext cx="3970150" cy="21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252475" y="5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AUC Curve</a:t>
            </a:r>
            <a:endParaRPr sz="3200" b="1" dirty="0"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r="1941" b="1941"/>
          <a:stretch/>
        </p:blipFill>
        <p:spPr>
          <a:xfrm>
            <a:off x="354419" y="727404"/>
            <a:ext cx="6960782" cy="4365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6F43EFF-F563-4FBA-AC38-F7DE9A9C8E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2796553"/>
              </p:ext>
            </p:extLst>
          </p:nvPr>
        </p:nvGraphicFramePr>
        <p:xfrm>
          <a:off x="746760" y="495300"/>
          <a:ext cx="7429500" cy="4526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38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3654009" y="1085850"/>
            <a:ext cx="3916743" cy="249718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Aft>
                <a:spcPts val="0"/>
              </a:spcAft>
              <a:buSzPts val="990"/>
            </a:pPr>
            <a:r>
              <a:rPr lang="en-US" sz="7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78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01769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0" name="Freeform: Shape 179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61473" cy="51435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0" name="Graphic 99" descr="Smiling Face with No Fill">
            <a:extLst>
              <a:ext uri="{FF2B5EF4-FFF2-40B4-BE49-F238E27FC236}">
                <a16:creationId xmlns:a16="http://schemas.microsoft.com/office/drawing/2014/main" id="{B768FC2D-C94B-7953-888C-0E06BB9B72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430" y="1556161"/>
            <a:ext cx="2202627" cy="2202627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800" dirty="0"/>
              <a:t>Default is the failure to make required interest or principal repayments on a debt, whether that debt is a loan or a security. Default risk is an important consideration for all creditors including banks.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800" dirty="0"/>
              <a:t>This dataset has been collected from different banks and consists of all the relevant data that a loan borrower must fill before getting a loan approved.</a:t>
            </a:r>
          </a:p>
          <a:p>
            <a:pPr marL="285750" indent="-285750">
              <a:spcAft>
                <a:spcPts val="1200"/>
              </a:spcAft>
            </a:pPr>
            <a:endParaRPr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030962-4496-4E3E-B210-24E7963B81E9}"/>
              </a:ext>
            </a:extLst>
          </p:cNvPr>
          <p:cNvSpPr/>
          <p:nvPr/>
        </p:nvSpPr>
        <p:spPr>
          <a:xfrm>
            <a:off x="1645920" y="3135723"/>
            <a:ext cx="1494263" cy="909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7CD01-5AA1-4BB7-8F5E-D2D8EBF2103A}"/>
              </a:ext>
            </a:extLst>
          </p:cNvPr>
          <p:cNvSpPr txBox="1"/>
          <p:nvPr/>
        </p:nvSpPr>
        <p:spPr>
          <a:xfrm>
            <a:off x="1199872" y="4134872"/>
            <a:ext cx="2502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dataset obtained from Kaggle contains 148,670 rows and 34 columns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0647A7-5EFB-4832-ABA2-57C4EE4DC9C2}"/>
              </a:ext>
            </a:extLst>
          </p:cNvPr>
          <p:cNvSpPr/>
          <p:nvPr/>
        </p:nvSpPr>
        <p:spPr>
          <a:xfrm>
            <a:off x="5062654" y="3135723"/>
            <a:ext cx="705509" cy="909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Target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85098-D214-4621-8405-4C303BC5E126}"/>
              </a:ext>
            </a:extLst>
          </p:cNvPr>
          <p:cNvSpPr txBox="1"/>
          <p:nvPr/>
        </p:nvSpPr>
        <p:spPr>
          <a:xfrm>
            <a:off x="4299910" y="4134872"/>
            <a:ext cx="21990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classification goal is to predict if the borrower will default on a loan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BA29-592A-4BAA-BE37-BB905BAE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A20D7-7476-45D1-9F43-E50687D80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These are the initial 34 features present in the dataset, the object data type here represents strings.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FF1A66-28C5-460A-90EA-8171A185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99" y="2018323"/>
            <a:ext cx="2118932" cy="2332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3AC2A-59FD-48CC-81F5-2DBEBCB25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18323"/>
            <a:ext cx="2205991" cy="2123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15264F-F5F3-41EE-9829-369946B8D127}"/>
              </a:ext>
            </a:extLst>
          </p:cNvPr>
          <p:cNvSpPr txBox="1"/>
          <p:nvPr/>
        </p:nvSpPr>
        <p:spPr>
          <a:xfrm>
            <a:off x="4513520" y="4126481"/>
            <a:ext cx="1938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*dtri1 represents debt to income ratio</a:t>
            </a:r>
          </a:p>
        </p:txBody>
      </p:sp>
    </p:spTree>
    <p:extLst>
      <p:ext uri="{BB962C8B-B14F-4D97-AF65-F5344CB8AC3E}">
        <p14:creationId xmlns:p14="http://schemas.microsoft.com/office/powerpoint/2010/main" val="428407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84584" y="339538"/>
            <a:ext cx="4221916" cy="105039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900"/>
              <a:t>Data Cleaning and Data preprocessing: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84584" y="1539688"/>
            <a:ext cx="4221476" cy="314661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857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On analyzing, we can see that the dataset is imbalanced and there a lot of missing values as well. Before balancing the data, we’ll have to deal with the missing values.</a:t>
            </a:r>
          </a:p>
          <a:p>
            <a:pPr marL="285750" indent="-2857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The first instinct would be replacing values with mean, median, or mode, but this might disrupt the relationships between different features. So as a solution we have used MICE to impute missing values.</a:t>
            </a:r>
            <a:endParaRPr lang="en-US" dirty="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72806" y="895622"/>
            <a:ext cx="2985104" cy="1611955"/>
          </a:xfrm>
          <a:prstGeom prst="rect">
            <a:avLst/>
          </a:prstGeom>
          <a:noFill/>
          <a:effectLst/>
        </p:spPr>
      </p:pic>
      <p:pic>
        <p:nvPicPr>
          <p:cNvPr id="74" name="Google Shape;74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672806" y="3147720"/>
            <a:ext cx="2985104" cy="1455238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445025"/>
            <a:ext cx="8520600" cy="4123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800" dirty="0"/>
              <a:t>Before imputing missing values, let’s plot the correlation heatmap to check any interesting relationships between columns.</a:t>
            </a:r>
            <a:endParaRPr sz="1800" dirty="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75" y="1317828"/>
            <a:ext cx="6329966" cy="325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196702"/>
            <a:ext cx="8520600" cy="821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MICE: Multivariate Imputation using Chained equations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800" dirty="0"/>
              <a:t>The mice package in R, helps you imputing missing values with plausible data values. These plausible values are drawn from a distribution specifically designed for each missing datapoint.</a:t>
            </a:r>
            <a:endParaRPr sz="1800" dirty="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63" y="2269836"/>
            <a:ext cx="8049473" cy="26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C760F5-3600-4CC8-A1A7-EB611B896FB0}"/>
              </a:ext>
            </a:extLst>
          </p:cNvPr>
          <p:cNvSpPr txBox="1"/>
          <p:nvPr/>
        </p:nvSpPr>
        <p:spPr>
          <a:xfrm>
            <a:off x="4032280" y="4871187"/>
            <a:ext cx="1641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*link to source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484584" y="339538"/>
            <a:ext cx="3124185" cy="105039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300"/>
              <a:t>Balancing the data</a:t>
            </a: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484584" y="1539688"/>
            <a:ext cx="3123860" cy="314661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Balancing can be done in two ways:</a:t>
            </a:r>
          </a:p>
          <a:p>
            <a:pPr marL="800100" lvl="1" indent="-3429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Undersampling</a:t>
            </a:r>
          </a:p>
          <a:p>
            <a:pPr marL="800100" lvl="1" indent="-3429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Oversampling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For this dataset, we tested both methods, but oversampling gave better results compared to undersampling.</a:t>
            </a: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70807" y="536662"/>
            <a:ext cx="4087103" cy="1910720"/>
          </a:xfrm>
          <a:prstGeom prst="rect">
            <a:avLst/>
          </a:prstGeom>
          <a:noFill/>
          <a:effectLst/>
        </p:spPr>
      </p:pic>
      <p:pic>
        <p:nvPicPr>
          <p:cNvPr id="89" name="Google Shape;89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570807" y="2684858"/>
            <a:ext cx="4087103" cy="1961809"/>
          </a:xfrm>
          <a:prstGeom prst="rect">
            <a:avLst/>
          </a:prstGeom>
          <a:noFill/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423AE6-53B5-4D89-BB70-9733170297D2}"/>
              </a:ext>
            </a:extLst>
          </p:cNvPr>
          <p:cNvSpPr txBox="1"/>
          <p:nvPr/>
        </p:nvSpPr>
        <p:spPr>
          <a:xfrm>
            <a:off x="6087373" y="4761032"/>
            <a:ext cx="1845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6"/>
              </a:rPr>
              <a:t>*link to source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Distribution after preprocessing the data</a:t>
            </a:r>
            <a:endParaRPr dirty="0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800" dirty="0"/>
              <a:t>The final dataset we’ll be working on contains 192,636 rows and 27 features (some monotonic features were dropped).</a:t>
            </a:r>
            <a:endParaRPr sz="1800" dirty="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69263"/>
            <a:ext cx="5098093" cy="238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013" y="2169263"/>
            <a:ext cx="2982850" cy="19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423</TotalTime>
  <Words>877</Words>
  <Application>Microsoft Office PowerPoint</Application>
  <PresentationFormat>On-screen Show (16:9)</PresentationFormat>
  <Paragraphs>99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Wingdings</vt:lpstr>
      <vt:lpstr>Wingdings 3</vt:lpstr>
      <vt:lpstr>Ion</vt:lpstr>
      <vt:lpstr>CS-513  KNOWLEGDE DISCOVERY AND DATA MINING</vt:lpstr>
      <vt:lpstr>Prepared by:</vt:lpstr>
      <vt:lpstr>Dataset</vt:lpstr>
      <vt:lpstr>Features </vt:lpstr>
      <vt:lpstr>Data Cleaning and Data preprocessing:</vt:lpstr>
      <vt:lpstr> </vt:lpstr>
      <vt:lpstr>MICE: Multivariate Imputation using Chained equations</vt:lpstr>
      <vt:lpstr>Balancing the data</vt:lpstr>
      <vt:lpstr>Distribution after preprocessing the data</vt:lpstr>
      <vt:lpstr>Naïve Bayes</vt:lpstr>
      <vt:lpstr>K-Nearest Neighbors</vt:lpstr>
      <vt:lpstr>Decision Tree</vt:lpstr>
      <vt:lpstr>C5.0</vt:lpstr>
      <vt:lpstr>Model: Random forest</vt:lpstr>
      <vt:lpstr>Randomized Search and Grid Search: Used for hyperparameter tuning</vt:lpstr>
      <vt:lpstr>The Concept of bagging</vt:lpstr>
      <vt:lpstr>Model: Logistic Regression</vt:lpstr>
      <vt:lpstr>Model: AdaBoost Classifier</vt:lpstr>
      <vt:lpstr>SVM + Grid Search   </vt:lpstr>
      <vt:lpstr>SVM</vt:lpstr>
      <vt:lpstr>Grid search Parameters</vt:lpstr>
      <vt:lpstr>Multilayer Perceptron</vt:lpstr>
      <vt:lpstr>ANN Results :</vt:lpstr>
      <vt:lpstr>AUC Curve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513 KNOWLEGDE DISCOVERY AND DATA MINING FINAL Project</dc:title>
  <dc:creator>Pranavparekh</dc:creator>
  <cp:lastModifiedBy>Aashay Pandya</cp:lastModifiedBy>
  <cp:revision>23</cp:revision>
  <dcterms:modified xsi:type="dcterms:W3CDTF">2022-04-26T15:37:25Z</dcterms:modified>
</cp:coreProperties>
</file>